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9601200" cy="12801600" type="A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2" userDrawn="1">
          <p15:clr>
            <a:srgbClr val="A4A3A4"/>
          </p15:clr>
        </p15:guide>
        <p15:guide id="2" pos="30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6395" autoAdjust="0"/>
  </p:normalViewPr>
  <p:slideViewPr>
    <p:cSldViewPr snapToGrid="0">
      <p:cViewPr>
        <p:scale>
          <a:sx n="150" d="100"/>
          <a:sy n="150" d="100"/>
        </p:scale>
        <p:origin x="240" y="-7230"/>
      </p:cViewPr>
      <p:guideLst>
        <p:guide orient="horz" pos="4032"/>
        <p:guide pos="3024"/>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20090" y="2095078"/>
            <a:ext cx="8161020" cy="4456853"/>
          </a:xfrm>
        </p:spPr>
        <p:txBody>
          <a:bodyPr anchor="b"/>
          <a:lstStyle>
            <a:lvl1pPr algn="ctr">
              <a:defRPr sz="6300"/>
            </a:lvl1pPr>
          </a:lstStyle>
          <a:p>
            <a:r>
              <a:rPr lang="en-US" smtClean="0"/>
              <a:t>Click to edit Master title style</a:t>
            </a:r>
            <a:endParaRPr lang="en-US" dirty="0"/>
          </a:p>
        </p:txBody>
      </p:sp>
      <p:sp>
        <p:nvSpPr>
          <p:cNvPr id="3" name="Subtitle 2"/>
          <p:cNvSpPr>
            <a:spLocks noGrp="1"/>
          </p:cNvSpPr>
          <p:nvPr>
            <p:ph type="subTitle" idx="1"/>
          </p:nvPr>
        </p:nvSpPr>
        <p:spPr>
          <a:xfrm>
            <a:off x="1200150" y="6723804"/>
            <a:ext cx="7200900" cy="3090756"/>
          </a:xfrm>
        </p:spPr>
        <p:txBody>
          <a:bodyPr/>
          <a:lstStyle>
            <a:lvl1pPr marL="0" indent="0" algn="ctr">
              <a:buNone/>
              <a:defRPr sz="252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24/05/2016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60460229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24/05/2016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4087919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59" y="681567"/>
            <a:ext cx="2070259" cy="1084876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60083" y="681567"/>
            <a:ext cx="6090761" cy="1084876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24/05/2016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2633574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DBBB60-D546-43F2-BC8B-9E80838458E7}" type="datetimeFigureOut">
              <a:rPr lang="en-GB" smtClean="0"/>
              <a:t>24/05/2016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42420478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55082" y="3191514"/>
            <a:ext cx="8281035" cy="5325109"/>
          </a:xfrm>
        </p:spPr>
        <p:txBody>
          <a:bodyPr anchor="b"/>
          <a:lstStyle>
            <a:lvl1pPr>
              <a:defRPr sz="6300"/>
            </a:lvl1pPr>
          </a:lstStyle>
          <a:p>
            <a:r>
              <a:rPr lang="en-US" smtClean="0"/>
              <a:t>Click to edit Master title style</a:t>
            </a:r>
            <a:endParaRPr lang="en-US" dirty="0"/>
          </a:p>
        </p:txBody>
      </p:sp>
      <p:sp>
        <p:nvSpPr>
          <p:cNvPr id="3" name="Text Placeholder 2"/>
          <p:cNvSpPr>
            <a:spLocks noGrp="1"/>
          </p:cNvSpPr>
          <p:nvPr>
            <p:ph type="body" idx="1"/>
          </p:nvPr>
        </p:nvSpPr>
        <p:spPr>
          <a:xfrm>
            <a:off x="655082" y="8567000"/>
            <a:ext cx="8281035" cy="2800349"/>
          </a:xfrm>
        </p:spPr>
        <p:txBody>
          <a:bodyPr/>
          <a:lstStyle>
            <a:lvl1pPr marL="0" indent="0">
              <a:buNone/>
              <a:defRPr sz="2520">
                <a:solidFill>
                  <a:schemeClr val="tx1"/>
                </a:solidFill>
              </a:defRPr>
            </a:lvl1pPr>
            <a:lvl2pPr marL="480060" indent="0">
              <a:buNone/>
              <a:defRPr sz="2100">
                <a:solidFill>
                  <a:schemeClr val="tx1">
                    <a:tint val="75000"/>
                  </a:schemeClr>
                </a:solidFill>
              </a:defRPr>
            </a:lvl2pPr>
            <a:lvl3pPr marL="960120" indent="0">
              <a:buNone/>
              <a:defRPr sz="1890">
                <a:solidFill>
                  <a:schemeClr val="tx1">
                    <a:tint val="75000"/>
                  </a:schemeClr>
                </a:solidFill>
              </a:defRPr>
            </a:lvl3pPr>
            <a:lvl4pPr marL="1440180" indent="0">
              <a:buNone/>
              <a:defRPr sz="1680">
                <a:solidFill>
                  <a:schemeClr val="tx1">
                    <a:tint val="75000"/>
                  </a:schemeClr>
                </a:solidFill>
              </a:defRPr>
            </a:lvl4pPr>
            <a:lvl5pPr marL="1920240" indent="0">
              <a:buNone/>
              <a:defRPr sz="1680">
                <a:solidFill>
                  <a:schemeClr val="tx1">
                    <a:tint val="75000"/>
                  </a:schemeClr>
                </a:solidFill>
              </a:defRPr>
            </a:lvl5pPr>
            <a:lvl6pPr marL="2400300" indent="0">
              <a:buNone/>
              <a:defRPr sz="1680">
                <a:solidFill>
                  <a:schemeClr val="tx1">
                    <a:tint val="75000"/>
                  </a:schemeClr>
                </a:solidFill>
              </a:defRPr>
            </a:lvl6pPr>
            <a:lvl7pPr marL="2880360" indent="0">
              <a:buNone/>
              <a:defRPr sz="1680">
                <a:solidFill>
                  <a:schemeClr val="tx1">
                    <a:tint val="75000"/>
                  </a:schemeClr>
                </a:solidFill>
              </a:defRPr>
            </a:lvl7pPr>
            <a:lvl8pPr marL="3360420" indent="0">
              <a:buNone/>
              <a:defRPr sz="1680">
                <a:solidFill>
                  <a:schemeClr val="tx1">
                    <a:tint val="75000"/>
                  </a:schemeClr>
                </a:solidFill>
              </a:defRPr>
            </a:lvl8pPr>
            <a:lvl9pPr marL="384048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BDBBB60-D546-43F2-BC8B-9E80838458E7}" type="datetimeFigureOut">
              <a:rPr lang="en-GB" smtClean="0"/>
              <a:t>24/05/2016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10778309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60083" y="3407833"/>
            <a:ext cx="4080510" cy="81224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60608" y="3407833"/>
            <a:ext cx="4080510" cy="81224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BB60-D546-43F2-BC8B-9E80838458E7}" type="datetimeFigureOut">
              <a:rPr lang="en-GB" smtClean="0"/>
              <a:t>24/05/2016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20621221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61333" y="681570"/>
            <a:ext cx="8281035" cy="2474384"/>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61334" y="3138171"/>
            <a:ext cx="4061757"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smtClean="0"/>
              <a:t>Edit Master text styles</a:t>
            </a:r>
          </a:p>
        </p:txBody>
      </p:sp>
      <p:sp>
        <p:nvSpPr>
          <p:cNvPr id="4" name="Content Placeholder 3"/>
          <p:cNvSpPr>
            <a:spLocks noGrp="1"/>
          </p:cNvSpPr>
          <p:nvPr>
            <p:ph sz="half" idx="2"/>
          </p:nvPr>
        </p:nvSpPr>
        <p:spPr>
          <a:xfrm>
            <a:off x="661334" y="4676140"/>
            <a:ext cx="4061757" cy="68778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860608" y="3138171"/>
            <a:ext cx="4081761"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smtClean="0"/>
              <a:t>Edit Master text styles</a:t>
            </a:r>
          </a:p>
        </p:txBody>
      </p:sp>
      <p:sp>
        <p:nvSpPr>
          <p:cNvPr id="6" name="Content Placeholder 5"/>
          <p:cNvSpPr>
            <a:spLocks noGrp="1"/>
          </p:cNvSpPr>
          <p:nvPr>
            <p:ph sz="quarter" idx="4"/>
          </p:nvPr>
        </p:nvSpPr>
        <p:spPr>
          <a:xfrm>
            <a:off x="4860608" y="4676140"/>
            <a:ext cx="4081761" cy="68778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BDBBB60-D546-43F2-BC8B-9E80838458E7}" type="datetimeFigureOut">
              <a:rPr lang="en-GB" smtClean="0"/>
              <a:t>24/05/2016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35800630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BDBBB60-D546-43F2-BC8B-9E80838458E7}" type="datetimeFigureOut">
              <a:rPr lang="en-GB" smtClean="0"/>
              <a:t>24/05/2016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640550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DBBB60-D546-43F2-BC8B-9E80838458E7}" type="datetimeFigureOut">
              <a:rPr lang="en-GB" smtClean="0"/>
              <a:t>24/05/2016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977799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smtClean="0"/>
              <a:t>Click to edit Master title style</a:t>
            </a:r>
            <a:endParaRPr lang="en-US" dirty="0"/>
          </a:p>
        </p:txBody>
      </p:sp>
      <p:sp>
        <p:nvSpPr>
          <p:cNvPr id="3" name="Content Placeholder 2"/>
          <p:cNvSpPr>
            <a:spLocks noGrp="1"/>
          </p:cNvSpPr>
          <p:nvPr>
            <p:ph idx="1"/>
          </p:nvPr>
        </p:nvSpPr>
        <p:spPr>
          <a:xfrm>
            <a:off x="4081760" y="1843196"/>
            <a:ext cx="4860608" cy="9097433"/>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smtClean="0"/>
              <a:t>Edit Master text styles</a:t>
            </a:r>
          </a:p>
        </p:txBody>
      </p:sp>
      <p:sp>
        <p:nvSpPr>
          <p:cNvPr id="5" name="Date Placeholder 4"/>
          <p:cNvSpPr>
            <a:spLocks noGrp="1"/>
          </p:cNvSpPr>
          <p:nvPr>
            <p:ph type="dt" sz="half" idx="10"/>
          </p:nvPr>
        </p:nvSpPr>
        <p:spPr/>
        <p:txBody>
          <a:bodyPr/>
          <a:lstStyle/>
          <a:p>
            <a:fld id="{3BDBBB60-D546-43F2-BC8B-9E80838458E7}" type="datetimeFigureOut">
              <a:rPr lang="en-GB" smtClean="0"/>
              <a:t>24/05/2016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1593307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081760" y="1843196"/>
            <a:ext cx="4860608" cy="9097433"/>
          </a:xfrm>
        </p:spPr>
        <p:txBody>
          <a:bodyPr anchor="t"/>
          <a:lstStyle>
            <a:lvl1pPr marL="0" indent="0">
              <a:buNone/>
              <a:defRPr sz="3360"/>
            </a:lvl1pPr>
            <a:lvl2pPr marL="480060" indent="0">
              <a:buNone/>
              <a:defRPr sz="2940"/>
            </a:lvl2pPr>
            <a:lvl3pPr marL="960120" indent="0">
              <a:buNone/>
              <a:defRPr sz="2520"/>
            </a:lvl3pPr>
            <a:lvl4pPr marL="1440180" indent="0">
              <a:buNone/>
              <a:defRPr sz="2100"/>
            </a:lvl4pPr>
            <a:lvl5pPr marL="1920240" indent="0">
              <a:buNone/>
              <a:defRPr sz="2100"/>
            </a:lvl5pPr>
            <a:lvl6pPr marL="2400300" indent="0">
              <a:buNone/>
              <a:defRPr sz="2100"/>
            </a:lvl6pPr>
            <a:lvl7pPr marL="2880360" indent="0">
              <a:buNone/>
              <a:defRPr sz="2100"/>
            </a:lvl7pPr>
            <a:lvl8pPr marL="3360420" indent="0">
              <a:buNone/>
              <a:defRPr sz="2100"/>
            </a:lvl8pPr>
            <a:lvl9pPr marL="3840480" indent="0">
              <a:buNone/>
              <a:defRPr sz="2100"/>
            </a:lvl9pPr>
          </a:lstStyle>
          <a:p>
            <a:r>
              <a:rPr lang="en-US" smtClean="0"/>
              <a:t>Click icon to add picture</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smtClean="0"/>
              <a:t>Edit Master text styles</a:t>
            </a:r>
          </a:p>
        </p:txBody>
      </p:sp>
      <p:sp>
        <p:nvSpPr>
          <p:cNvPr id="5" name="Date Placeholder 4"/>
          <p:cNvSpPr>
            <a:spLocks noGrp="1"/>
          </p:cNvSpPr>
          <p:nvPr>
            <p:ph type="dt" sz="half" idx="10"/>
          </p:nvPr>
        </p:nvSpPr>
        <p:spPr/>
        <p:txBody>
          <a:bodyPr/>
          <a:lstStyle/>
          <a:p>
            <a:fld id="{3BDBBB60-D546-43F2-BC8B-9E80838458E7}" type="datetimeFigureOut">
              <a:rPr lang="en-GB" smtClean="0"/>
              <a:t>24/05/2016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AB1D9D-E57A-4022-A39C-DFD47D1311C1}" type="slidenum">
              <a:rPr lang="en-GB" smtClean="0"/>
              <a:t>‹#›</a:t>
            </a:fld>
            <a:endParaRPr lang="en-GB"/>
          </a:p>
        </p:txBody>
      </p:sp>
    </p:spTree>
    <p:extLst>
      <p:ext uri="{BB962C8B-B14F-4D97-AF65-F5344CB8AC3E}">
        <p14:creationId xmlns:p14="http://schemas.microsoft.com/office/powerpoint/2010/main" val="2426865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083" y="681570"/>
            <a:ext cx="8281035" cy="247438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60083" y="3407833"/>
            <a:ext cx="8281035" cy="812249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60083" y="11865189"/>
            <a:ext cx="2160270" cy="681567"/>
          </a:xfrm>
          <a:prstGeom prst="rect">
            <a:avLst/>
          </a:prstGeom>
        </p:spPr>
        <p:txBody>
          <a:bodyPr vert="horz" lIns="91440" tIns="45720" rIns="91440" bIns="45720" rtlCol="0" anchor="ctr"/>
          <a:lstStyle>
            <a:lvl1pPr algn="l">
              <a:defRPr sz="1260">
                <a:solidFill>
                  <a:schemeClr val="tx1">
                    <a:tint val="75000"/>
                  </a:schemeClr>
                </a:solidFill>
              </a:defRPr>
            </a:lvl1pPr>
          </a:lstStyle>
          <a:p>
            <a:fld id="{3BDBBB60-D546-43F2-BC8B-9E80838458E7}" type="datetimeFigureOut">
              <a:rPr lang="en-GB" smtClean="0"/>
              <a:t>24/05/2016</a:t>
            </a:fld>
            <a:endParaRPr lang="en-GB"/>
          </a:p>
        </p:txBody>
      </p:sp>
      <p:sp>
        <p:nvSpPr>
          <p:cNvPr id="5" name="Footer Placeholder 4"/>
          <p:cNvSpPr>
            <a:spLocks noGrp="1"/>
          </p:cNvSpPr>
          <p:nvPr>
            <p:ph type="ftr" sz="quarter" idx="3"/>
          </p:nvPr>
        </p:nvSpPr>
        <p:spPr>
          <a:xfrm>
            <a:off x="3180398" y="11865189"/>
            <a:ext cx="3240405" cy="681567"/>
          </a:xfrm>
          <a:prstGeom prst="rect">
            <a:avLst/>
          </a:prstGeom>
        </p:spPr>
        <p:txBody>
          <a:bodyPr vert="horz" lIns="91440" tIns="45720" rIns="91440" bIns="45720" rtlCol="0" anchor="ctr"/>
          <a:lstStyle>
            <a:lvl1pPr algn="ctr">
              <a:defRPr sz="126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780848" y="11865189"/>
            <a:ext cx="2160270" cy="681567"/>
          </a:xfrm>
          <a:prstGeom prst="rect">
            <a:avLst/>
          </a:prstGeom>
        </p:spPr>
        <p:txBody>
          <a:bodyPr vert="horz" lIns="91440" tIns="45720" rIns="91440" bIns="45720" rtlCol="0" anchor="ctr"/>
          <a:lstStyle>
            <a:lvl1pPr algn="r">
              <a:defRPr sz="1260">
                <a:solidFill>
                  <a:schemeClr val="tx1">
                    <a:tint val="75000"/>
                  </a:schemeClr>
                </a:solidFill>
              </a:defRPr>
            </a:lvl1pPr>
          </a:lstStyle>
          <a:p>
            <a:fld id="{BBAB1D9D-E57A-4022-A39C-DFD47D1311C1}" type="slidenum">
              <a:rPr lang="en-GB" smtClean="0"/>
              <a:t>‹#›</a:t>
            </a:fld>
            <a:endParaRPr lang="en-GB"/>
          </a:p>
        </p:txBody>
      </p:sp>
    </p:spTree>
    <p:extLst>
      <p:ext uri="{BB962C8B-B14F-4D97-AF65-F5344CB8AC3E}">
        <p14:creationId xmlns:p14="http://schemas.microsoft.com/office/powerpoint/2010/main" val="8293713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0/0e/WISE-_Andromeda.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5696" t="2399" r="13767" b="3396"/>
          <a:stretch/>
        </p:blipFill>
        <p:spPr bwMode="auto">
          <a:xfrm>
            <a:off x="-16042" y="-64168"/>
            <a:ext cx="9609222" cy="1283368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720090" y="263471"/>
            <a:ext cx="8161020" cy="833056"/>
          </a:xfrm>
        </p:spPr>
        <p:txBody>
          <a:bodyPr>
            <a:noAutofit/>
          </a:bodyPr>
          <a:lstStyle/>
          <a:p>
            <a:r>
              <a:rPr lang="en-GB" sz="4000" dirty="0" smtClean="0">
                <a:solidFill>
                  <a:schemeClr val="bg1"/>
                </a:solidFill>
              </a:rPr>
              <a:t>Character AI &amp; Updating Background</a:t>
            </a:r>
            <a:endParaRPr lang="en-GB" sz="4000" dirty="0">
              <a:solidFill>
                <a:schemeClr val="bg1"/>
              </a:solidFill>
            </a:endParaRPr>
          </a:p>
        </p:txBody>
      </p:sp>
      <p:sp>
        <p:nvSpPr>
          <p:cNvPr id="4" name="TextBox 3"/>
          <p:cNvSpPr txBox="1"/>
          <p:nvPr/>
        </p:nvSpPr>
        <p:spPr>
          <a:xfrm>
            <a:off x="340963" y="1451215"/>
            <a:ext cx="8790561" cy="830997"/>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600" dirty="0" smtClean="0"/>
              <a:t>Both of the components are integrated into the COMP150 group game. The first is using an API to update the game background based on the location of the ISS. The second is an AI for the character in the game</a:t>
            </a:r>
            <a:r>
              <a:rPr lang="en-GB" sz="1600" dirty="0"/>
              <a:t> </a:t>
            </a:r>
            <a:r>
              <a:rPr lang="en-GB" sz="1600" dirty="0" smtClean="0"/>
              <a:t>to make it respond to its environment and player input.</a:t>
            </a:r>
          </a:p>
        </p:txBody>
      </p:sp>
      <p:pic>
        <p:nvPicPr>
          <p:cNvPr id="6" name="Picture 5"/>
          <p:cNvPicPr>
            <a:picLocks noChangeAspect="1"/>
          </p:cNvPicPr>
          <p:nvPr/>
        </p:nvPicPr>
        <p:blipFill rotWithShape="1">
          <a:blip r:embed="rId3"/>
          <a:srcRect t="4203" r="31651" b="4203"/>
          <a:stretch/>
        </p:blipFill>
        <p:spPr>
          <a:xfrm>
            <a:off x="6480861" y="2567037"/>
            <a:ext cx="2800854" cy="3893821"/>
          </a:xfrm>
          <a:prstGeom prst="rect">
            <a:avLst/>
          </a:prstGeom>
          <a:ln w="57150">
            <a:solidFill>
              <a:schemeClr val="bg1"/>
            </a:solidFill>
          </a:ln>
        </p:spPr>
      </p:pic>
      <p:sp>
        <p:nvSpPr>
          <p:cNvPr id="9" name="TextBox 8"/>
          <p:cNvSpPr txBox="1"/>
          <p:nvPr/>
        </p:nvSpPr>
        <p:spPr>
          <a:xfrm>
            <a:off x="315572" y="3105097"/>
            <a:ext cx="5995245" cy="1015663"/>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200" dirty="0" smtClean="0"/>
              <a:t>This component uses the Open Notify API to get the location of the International Space Station. </a:t>
            </a:r>
            <a:r>
              <a:rPr lang="en-GB" sz="1200" dirty="0" smtClean="0"/>
              <a:t>Using Open Notify to get a JSON object and </a:t>
            </a:r>
            <a:r>
              <a:rPr lang="en-GB" sz="1200" dirty="0" smtClean="0"/>
              <a:t>the C++ REST </a:t>
            </a:r>
            <a:r>
              <a:rPr lang="en-GB" sz="1200" dirty="0" smtClean="0"/>
              <a:t>SDK, </a:t>
            </a:r>
            <a:r>
              <a:rPr lang="en-GB" sz="1200" dirty="0" smtClean="0"/>
              <a:t>the code extracts the time and the coordinates from the JSON object and moves the background accordingly.  The function returns a </a:t>
            </a:r>
            <a:r>
              <a:rPr lang="en-GB" sz="1200" dirty="0" err="1" smtClean="0"/>
              <a:t>pplx</a:t>
            </a:r>
            <a:r>
              <a:rPr lang="en-GB" sz="1200" dirty="0" smtClean="0"/>
              <a:t>::task which allows the data to be extracted in the background and not force the program to </a:t>
            </a:r>
            <a:r>
              <a:rPr lang="en-GB" sz="1200" dirty="0" smtClean="0"/>
              <a:t>wait</a:t>
            </a:r>
            <a:r>
              <a:rPr lang="en-GB" sz="1200" dirty="0" smtClean="0"/>
              <a:t>.</a:t>
            </a:r>
            <a:endParaRPr lang="en-GB" sz="1200" dirty="0"/>
          </a:p>
        </p:txBody>
      </p:sp>
      <p:sp>
        <p:nvSpPr>
          <p:cNvPr id="12" name="TextBox 11"/>
          <p:cNvSpPr txBox="1"/>
          <p:nvPr/>
        </p:nvSpPr>
        <p:spPr>
          <a:xfrm>
            <a:off x="5033652" y="7641305"/>
            <a:ext cx="4231037" cy="461665"/>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200" dirty="0" smtClean="0"/>
              <a:t>The character AI uses the State design pattern to change the </a:t>
            </a:r>
            <a:r>
              <a:rPr lang="en-GB" sz="1200" dirty="0" smtClean="0"/>
              <a:t>character’s behaviour </a:t>
            </a:r>
            <a:r>
              <a:rPr lang="en-GB" sz="1200" dirty="0" smtClean="0"/>
              <a:t>depending on the environment</a:t>
            </a:r>
            <a:r>
              <a:rPr lang="en-GB" sz="1200" dirty="0" smtClean="0"/>
              <a:t>. </a:t>
            </a:r>
            <a:endParaRPr lang="en-GB" sz="1200" dirty="0" smtClean="0"/>
          </a:p>
        </p:txBody>
      </p:sp>
      <p:sp>
        <p:nvSpPr>
          <p:cNvPr id="11" name="TextBox 10"/>
          <p:cNvSpPr txBox="1"/>
          <p:nvPr/>
        </p:nvSpPr>
        <p:spPr>
          <a:xfrm>
            <a:off x="315572" y="2494058"/>
            <a:ext cx="5995245" cy="400110"/>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2000" b="1" dirty="0" smtClean="0"/>
              <a:t>Updating Background:</a:t>
            </a:r>
            <a:endParaRPr lang="en-GB" sz="2000" b="1" dirty="0"/>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6232" b="55044"/>
          <a:stretch/>
        </p:blipFill>
        <p:spPr>
          <a:xfrm>
            <a:off x="298360" y="4333808"/>
            <a:ext cx="4265461" cy="1316219"/>
          </a:xfrm>
          <a:prstGeom prst="rect">
            <a:avLst/>
          </a:prstGeom>
          <a:ln w="57150">
            <a:solidFill>
              <a:schemeClr val="bg1"/>
            </a:solidFill>
          </a:ln>
        </p:spPr>
      </p:pic>
      <p:sp>
        <p:nvSpPr>
          <p:cNvPr id="14" name="TextBox 13"/>
          <p:cNvSpPr txBox="1"/>
          <p:nvPr/>
        </p:nvSpPr>
        <p:spPr>
          <a:xfrm>
            <a:off x="5033651" y="7014426"/>
            <a:ext cx="4164455" cy="400110"/>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2000" b="1" dirty="0" smtClean="0"/>
              <a:t>Character AI:</a:t>
            </a:r>
            <a:endParaRPr lang="en-GB" sz="2000" b="1" dirty="0"/>
          </a:p>
        </p:txBody>
      </p:sp>
      <p:pic>
        <p:nvPicPr>
          <p:cNvPr id="5" name="Picture 2" descr="State diagram"/>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t="8745" b="5272"/>
          <a:stretch/>
        </p:blipFill>
        <p:spPr bwMode="auto">
          <a:xfrm>
            <a:off x="315572" y="10479082"/>
            <a:ext cx="4316221" cy="1920240"/>
          </a:xfrm>
          <a:prstGeom prst="rect">
            <a:avLst/>
          </a:prstGeom>
          <a:noFill/>
          <a:ln w="57150">
            <a:solidFill>
              <a:schemeClr val="accent5"/>
            </a:solidFill>
          </a:ln>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rotWithShape="1">
          <a:blip r:embed="rId6"/>
          <a:srcRect l="14519" t="24754" r="29531"/>
          <a:stretch/>
        </p:blipFill>
        <p:spPr>
          <a:xfrm>
            <a:off x="5033651" y="10966333"/>
            <a:ext cx="4356100" cy="1331148"/>
          </a:xfrm>
          <a:prstGeom prst="rect">
            <a:avLst/>
          </a:prstGeom>
          <a:ln w="57150">
            <a:solidFill>
              <a:schemeClr val="accent5"/>
            </a:solidFill>
          </a:ln>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33651" y="8305702"/>
            <a:ext cx="3191006" cy="2236267"/>
          </a:xfrm>
          <a:prstGeom prst="rect">
            <a:avLst/>
          </a:prstGeom>
          <a:ln w="57150">
            <a:solidFill>
              <a:schemeClr val="accent5"/>
            </a:solidFill>
          </a:ln>
        </p:spPr>
      </p:pic>
      <p:sp>
        <p:nvSpPr>
          <p:cNvPr id="15" name="TextBox 14"/>
          <p:cNvSpPr txBox="1"/>
          <p:nvPr/>
        </p:nvSpPr>
        <p:spPr>
          <a:xfrm>
            <a:off x="8394701" y="8282298"/>
            <a:ext cx="1117600" cy="415498"/>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050" dirty="0" smtClean="0"/>
              <a:t>Checks if the character is dead</a:t>
            </a:r>
            <a:endParaRPr lang="en-GB" sz="1050" dirty="0" smtClean="0"/>
          </a:p>
        </p:txBody>
      </p:sp>
      <p:cxnSp>
        <p:nvCxnSpPr>
          <p:cNvPr id="13" name="Straight Arrow Connector 12"/>
          <p:cNvCxnSpPr>
            <a:stCxn id="15" idx="1"/>
          </p:cNvCxnSpPr>
          <p:nvPr/>
        </p:nvCxnSpPr>
        <p:spPr>
          <a:xfrm flipH="1">
            <a:off x="7367876" y="8490047"/>
            <a:ext cx="1026825"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8394701" y="8820923"/>
            <a:ext cx="1117600" cy="738664"/>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050" dirty="0" smtClean="0"/>
              <a:t>Checks if the character is ready to start wandering</a:t>
            </a:r>
            <a:endParaRPr lang="en-GB" sz="1050" dirty="0" smtClean="0"/>
          </a:p>
        </p:txBody>
      </p:sp>
      <p:cxnSp>
        <p:nvCxnSpPr>
          <p:cNvPr id="19" name="Straight Arrow Connector 18"/>
          <p:cNvCxnSpPr>
            <a:stCxn id="18" idx="1"/>
          </p:cNvCxnSpPr>
          <p:nvPr/>
        </p:nvCxnSpPr>
        <p:spPr>
          <a:xfrm flipH="1">
            <a:off x="7367876" y="9190255"/>
            <a:ext cx="1026825"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394701" y="9682714"/>
            <a:ext cx="1117600" cy="738664"/>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050" dirty="0" smtClean="0"/>
              <a:t>Checks if the character has reached the end of the level</a:t>
            </a:r>
            <a:endParaRPr lang="en-GB" sz="1050" dirty="0" smtClean="0"/>
          </a:p>
        </p:txBody>
      </p:sp>
      <p:cxnSp>
        <p:nvCxnSpPr>
          <p:cNvPr id="22" name="Straight Arrow Connector 21"/>
          <p:cNvCxnSpPr/>
          <p:nvPr/>
        </p:nvCxnSpPr>
        <p:spPr>
          <a:xfrm flipH="1" flipV="1">
            <a:off x="7367876" y="10201955"/>
            <a:ext cx="1026825" cy="1035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pic>
        <p:nvPicPr>
          <p:cNvPr id="25" name="Picture 24"/>
          <p:cNvPicPr>
            <a:picLocks noChangeAspect="1"/>
          </p:cNvPicPr>
          <p:nvPr/>
        </p:nvPicPr>
        <p:blipFill rotWithShape="1">
          <a:blip r:embed="rId8"/>
          <a:srcRect l="4679" t="20290" r="76116" b="27336"/>
          <a:stretch/>
        </p:blipFill>
        <p:spPr>
          <a:xfrm>
            <a:off x="298360" y="5799356"/>
            <a:ext cx="4258400" cy="3266356"/>
          </a:xfrm>
          <a:prstGeom prst="rect">
            <a:avLst/>
          </a:prstGeom>
          <a:ln w="57150">
            <a:solidFill>
              <a:schemeClr val="bg1"/>
            </a:solidFill>
          </a:ln>
        </p:spPr>
      </p:pic>
      <p:sp>
        <p:nvSpPr>
          <p:cNvPr id="27" name="TextBox 26"/>
          <p:cNvSpPr txBox="1"/>
          <p:nvPr/>
        </p:nvSpPr>
        <p:spPr>
          <a:xfrm>
            <a:off x="4783762" y="4270089"/>
            <a:ext cx="1117600" cy="577081"/>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050" dirty="0" smtClean="0"/>
              <a:t>Requests ISS location from Open Notify</a:t>
            </a:r>
            <a:endParaRPr lang="en-GB" sz="1050" dirty="0" smtClean="0"/>
          </a:p>
        </p:txBody>
      </p:sp>
      <p:cxnSp>
        <p:nvCxnSpPr>
          <p:cNvPr id="28" name="Straight Arrow Connector 27"/>
          <p:cNvCxnSpPr>
            <a:stCxn id="27" idx="1"/>
          </p:cNvCxnSpPr>
          <p:nvPr/>
        </p:nvCxnSpPr>
        <p:spPr>
          <a:xfrm flipH="1">
            <a:off x="3284220" y="4558630"/>
            <a:ext cx="1499542" cy="12719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783762" y="4946761"/>
            <a:ext cx="1117600" cy="415498"/>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050" dirty="0" smtClean="0"/>
              <a:t>Extracts the JSON data</a:t>
            </a:r>
            <a:endParaRPr lang="en-GB" sz="1050" dirty="0" smtClean="0"/>
          </a:p>
        </p:txBody>
      </p:sp>
      <p:cxnSp>
        <p:nvCxnSpPr>
          <p:cNvPr id="31" name="Straight Arrow Connector 30"/>
          <p:cNvCxnSpPr>
            <a:stCxn id="30" idx="1"/>
          </p:cNvCxnSpPr>
          <p:nvPr/>
        </p:nvCxnSpPr>
        <p:spPr>
          <a:xfrm flipH="1">
            <a:off x="3756938" y="5154510"/>
            <a:ext cx="1026824"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700979" y="5782200"/>
            <a:ext cx="1202158" cy="415498"/>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050" dirty="0" smtClean="0"/>
              <a:t>Saves JSON values as variables</a:t>
            </a:r>
            <a:endParaRPr lang="en-GB" sz="1050" dirty="0" smtClean="0"/>
          </a:p>
        </p:txBody>
      </p:sp>
      <p:cxnSp>
        <p:nvCxnSpPr>
          <p:cNvPr id="37" name="Straight Arrow Connector 36"/>
          <p:cNvCxnSpPr>
            <a:stCxn id="36" idx="1"/>
          </p:cNvCxnSpPr>
          <p:nvPr/>
        </p:nvCxnSpPr>
        <p:spPr>
          <a:xfrm flipH="1">
            <a:off x="3674155" y="5989949"/>
            <a:ext cx="1026824"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298360" y="9263985"/>
            <a:ext cx="4231037" cy="1015663"/>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200" dirty="0" smtClean="0"/>
              <a:t>All the states inherit from </a:t>
            </a:r>
            <a:r>
              <a:rPr lang="en-GB" sz="1200" dirty="0" err="1" smtClean="0"/>
              <a:t>CharacterState</a:t>
            </a:r>
            <a:r>
              <a:rPr lang="en-GB" sz="1200" dirty="0" smtClean="0"/>
              <a:t> </a:t>
            </a:r>
            <a:r>
              <a:rPr lang="en-GB" sz="1200" dirty="0"/>
              <a:t>and using </a:t>
            </a:r>
            <a:r>
              <a:rPr lang="en-GB" sz="1200" dirty="0" smtClean="0"/>
              <a:t>polymorphism they all have </a:t>
            </a:r>
            <a:r>
              <a:rPr lang="en-GB" sz="1200" dirty="0" smtClean="0"/>
              <a:t>an update function. The update function checks the characters health and position to </a:t>
            </a:r>
            <a:r>
              <a:rPr lang="en-GB" sz="1200" dirty="0" smtClean="0"/>
              <a:t>decide which state it should be in. For example if the character’s health reaches 0 they enter the </a:t>
            </a:r>
            <a:r>
              <a:rPr lang="en-GB" sz="1200" dirty="0" err="1" smtClean="0"/>
              <a:t>DeadState</a:t>
            </a:r>
            <a:r>
              <a:rPr lang="en-GB" sz="1200" dirty="0" smtClean="0"/>
              <a:t>.</a:t>
            </a:r>
            <a:endParaRPr lang="en-GB" sz="1200" dirty="0" smtClean="0"/>
          </a:p>
        </p:txBody>
      </p:sp>
      <p:sp>
        <p:nvSpPr>
          <p:cNvPr id="40" name="TextBox 39"/>
          <p:cNvSpPr txBox="1"/>
          <p:nvPr/>
        </p:nvSpPr>
        <p:spPr>
          <a:xfrm>
            <a:off x="4700980" y="6352700"/>
            <a:ext cx="1609838" cy="581500"/>
          </a:xfrm>
          <a:prstGeom prst="rect">
            <a:avLst/>
          </a:prstGeom>
          <a:ln w="57150"/>
        </p:spPr>
        <p:style>
          <a:lnRef idx="3">
            <a:schemeClr val="lt1"/>
          </a:lnRef>
          <a:fillRef idx="1">
            <a:schemeClr val="accent5"/>
          </a:fillRef>
          <a:effectRef idx="1">
            <a:schemeClr val="accent5"/>
          </a:effectRef>
          <a:fontRef idx="minor">
            <a:schemeClr val="lt1"/>
          </a:fontRef>
        </p:style>
        <p:txBody>
          <a:bodyPr wrap="square" rtlCol="0">
            <a:spAutoFit/>
          </a:bodyPr>
          <a:lstStyle/>
          <a:p>
            <a:r>
              <a:rPr lang="en-GB" sz="1050" dirty="0" smtClean="0"/>
              <a:t>Variables are then used to calculate new X and Y positions for background</a:t>
            </a:r>
            <a:endParaRPr lang="en-GB" sz="1050" dirty="0" smtClean="0"/>
          </a:p>
        </p:txBody>
      </p:sp>
    </p:spTree>
    <p:extLst>
      <p:ext uri="{BB962C8B-B14F-4D97-AF65-F5344CB8AC3E}">
        <p14:creationId xmlns:p14="http://schemas.microsoft.com/office/powerpoint/2010/main" val="260292669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877</TotalTime>
  <Words>258</Words>
  <Application>Microsoft Office PowerPoint</Application>
  <PresentationFormat>A3 Paper (297x420 mm)</PresentationFormat>
  <Paragraphs>14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Character AI &amp; Updating Background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COMP110 –Character AI</dc:title>
  <dc:creator>Maddie Kay</dc:creator>
  <cp:lastModifiedBy>Maddie Kay</cp:lastModifiedBy>
  <cp:revision>38</cp:revision>
  <dcterms:created xsi:type="dcterms:W3CDTF">2016-05-15T12:51:37Z</dcterms:created>
  <dcterms:modified xsi:type="dcterms:W3CDTF">2016-05-24T13:53:47Z</dcterms:modified>
</cp:coreProperties>
</file>

<file path=docProps/thumbnail.jpeg>
</file>